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10" autoAdjust="0"/>
  </p:normalViewPr>
  <p:slideViewPr>
    <p:cSldViewPr snapToGrid="0">
      <p:cViewPr varScale="1">
        <p:scale>
          <a:sx n="86" d="100"/>
          <a:sy n="86" d="100"/>
        </p:scale>
        <p:origin x="-6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2T14:44:33.19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4935 24575,'1050'0'0,"-992"-4"0,0-2 0,0-3 0,97-28 0,-84 19 0,112-15 0,-65 27 0,-87 6 0,1-1 0,-1-1 0,1-2 0,-1-1 0,0-2 0,36-12 0,60-42 0,-35 15 0,-23 19 0,15-7 0,37-21 0,19-11 0,-46 16 0,150-110 0,-110 66 0,47-39 0,-112 75 0,-7 7 0,-3-2 0,55-64 0,-42 35 0,43-53 0,6-19 0,-20 27 0,-76 92 0,-1-1 0,-1-2 0,23-54 0,-26 52 0,-10 23 0,-2 0 0,0-1 0,5-20 0,67-202 0,22 22 0,-43 92 0,-47 98 0,54-142 0,-59 155 0,0 0 0,14-20 0,8-18 0,41-114 0,-31 87 0,-26 56 0,-1 0 0,0-1 0,-2-1 0,11-44 0,-13 40 0,2 0 0,1 1 0,1 0 0,22-38 0,22-52 0,-31 54 0,-2 6 0,20-80 0,-3 10 0,-8 32 0,12-32 0,-26 83 0,21-87 0,-28 83 0,-5 28 0,-2 0 0,0 0 0,1-35 0,-7-26 0,-1 46 0,3 0 0,1-1 0,2 1 0,7-39 0,-8 69-118,-1 6 63,-1-1 1,1 0 0,0 0 0,-1 0 0,1 0-1,-1 1 1,0-1 0,0 0 0,0 0 0,1 0-1,-2 0 1,1 0 0,0 0 0,0 0 0,-1 1-1,1-1 1,-1 0 0,1 0 0,-1 0 0,0 1-1,0-1 1,-2-3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4B592-6FC8-4153-B479-409BC1636A6A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D7ADC-8723-4DFF-9E70-DD8781CD8E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2691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DD7ADC-8723-4DFF-9E70-DD8781CD8E4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8054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80348E7-F28A-E27A-8EEC-9C886000E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F58EA5E1-BAC7-1B17-B111-7C43AAA0E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D1E4A618-7B12-7773-65C8-3CEE98F832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09132331-DC9E-EC78-3907-6EEE12998C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DD7ADC-8723-4DFF-9E70-DD8781CD8E4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117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BDD06E9-E921-A3C4-7655-00A3184C7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3F8FA1A-59D4-4ECA-E694-B3A9B63D9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4553B55-9D20-8FEA-BF96-07270B6C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7B60BB3-61EF-140B-CE34-802F4714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3A5BA70-8ABB-B0F8-05EB-D3F541D4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5664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00287F-CA2D-CBEB-3AF8-D5613C125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A12637B-27C5-03CF-A959-BD66CBDAE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C7B22AD-59E7-8B25-EAC2-8DAD5826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BA1D7BB-263A-ADB5-BE23-AF431937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4499B26-A2A1-7173-C0FA-B916E3F4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8271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AFE82FB-7FF1-91A7-8EC9-DDBB967A9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C2F31F6-6FC6-50AA-EA6E-FF9FD9D39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88AC81C-3030-7845-6C26-9236CA25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C5AA5F8-919D-E202-FB04-72F4CD54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CDC307C-1944-235E-46E8-98732D65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4425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EF60433-E566-A877-6F43-E4BF04A24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C9C487A-4084-3751-B13F-B617BE297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C7D5648-1311-7D73-015A-4A1CDBD5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E42CA57-9224-D9FE-8048-5D9B2DD9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D42FE91-ECFB-1758-EEC7-87E24F58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436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58D24C4-41C5-ED15-E6A5-B37B9F447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9CC3A28-60B7-E98D-2BC3-371D36DAA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0DF06B8-3FE7-7357-274B-EC5B0FEA3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FE23356-9440-5B54-CD88-7E805B79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C949C2D-8597-CCA8-B266-FAEF6BAD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6046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8C5EA6E-EF4F-3A38-3D17-7994A2E2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4FF01A-1425-9852-3B5B-3471A7F62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46C9F2B-EDE6-D54C-5E45-E8ACDB2DB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5E6CA28-96A6-D3CC-0266-0F14BC92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38C04A0-8795-5682-4F45-611876AC5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F6F3437-BD41-24F7-84D6-1CD3DEB3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8497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679677-0C30-7161-A162-EBB5FE56D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E782EA2-374D-1008-83BE-443D9A5DB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0620FE8-5082-F3DB-2491-E562901D0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D63AFDDF-9A55-1175-AE3C-B90F9806E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146E750-0FD1-EF58-B44F-C87DDD22D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AB979B00-E27E-5DC2-102B-8DFB1BAA9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9D1B06D-F34A-6483-13CF-DBD5F0D9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D90EEC8D-8958-6D83-E353-D6C24885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09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BFFE084-AF2E-5055-4D01-4489B154D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202DFD68-7B75-083F-7319-AF390C68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6CDAA84-732B-2EAD-1A01-319A09AF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207FFE7-831F-757F-0F7F-1F3296FE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077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BFFF065-799D-A826-76DB-EF962251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83530E8-106D-4353-7FC4-0D9112C9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80AF2E4-C825-5F01-963F-F2103DCFD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1409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A6940C8-28C1-2FCD-50A9-65D80AEC1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C21DC0B-8429-A5B1-B2D5-C5D99DC3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D7FCD3A-4025-1C47-21F0-A64369B58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2DED853-3211-9ED6-A2F3-D8D4A9B4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1998F32-EE46-CE5A-B564-24F8FD3E7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A26D693-041D-BD01-EAB8-DD30AE51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837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96E7D33-F332-FF71-C734-C62675B8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5F1E2C7-5B65-2FF1-5606-3CB1E3EA0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0E5A024-0B3A-F507-D325-82C91EE9A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8DB44A8-DDE8-AAFB-CA18-ABD29D858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9A77BB1-2931-80FB-4432-D08BD1D5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B2FBDBC-0C29-9494-827F-6CA96530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552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E36438B-C385-9D3D-3C07-9828D86E7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627AFE6-9A59-03B5-E5B8-3BDBAEF78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09211BA-D3C4-FD07-9E24-0CA94DF72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9F077-D446-44F1-97B4-CD26E57302E1}" type="datetimeFigureOut">
              <a:rPr lang="fr-FR" smtClean="0"/>
              <a:pPr/>
              <a:t>09/03/2024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5F3175-7A83-8BC8-3319-5C536D114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7F3AF0F-7C30-B5E0-8F40-97988CF7E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2468-394B-4A01-9DB2-DFB227CAF1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906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2B8144A-643B-AC7D-FDD5-9270AF089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7033" y="1651372"/>
            <a:ext cx="6191520" cy="2852737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latin typeface="+mn-lt"/>
              </a:rPr>
              <a:t>Stratégie de lutte                                            contre</a:t>
            </a:r>
            <a:br>
              <a:rPr lang="fr-FR" b="1" dirty="0">
                <a:latin typeface="+mn-lt"/>
              </a:rPr>
            </a:br>
            <a:r>
              <a:rPr lang="fr-FR" b="1" dirty="0">
                <a:latin typeface="+mn-lt"/>
              </a:rPr>
              <a:t>Varroa </a:t>
            </a:r>
            <a:r>
              <a:rPr lang="fr-FR" b="1" dirty="0" err="1">
                <a:latin typeface="+mn-lt"/>
              </a:rPr>
              <a:t>Destructor</a:t>
            </a:r>
            <a:endParaRPr lang="fr-FR" b="1" dirty="0"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5288A034-37A4-5183-F363-33A099581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5682768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AG GDSA 06</a:t>
            </a:r>
          </a:p>
          <a:p>
            <a:pPr algn="ctr"/>
            <a:r>
              <a:rPr lang="fr-FR" b="1" dirty="0"/>
              <a:t>9 mars 2024 </a:t>
            </a:r>
          </a:p>
          <a:p>
            <a:pPr algn="ctr"/>
            <a:r>
              <a:rPr lang="fr-FR" sz="1400" b="1" dirty="0"/>
              <a:t>Rémy Asquier TSA</a:t>
            </a:r>
          </a:p>
        </p:txBody>
      </p:sp>
    </p:spTree>
    <p:extLst>
      <p:ext uri="{BB962C8B-B14F-4D97-AF65-F5344CB8AC3E}">
        <p14:creationId xmlns:p14="http://schemas.microsoft.com/office/powerpoint/2010/main" xmlns="" val="397959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D3A73CFA-2C59-D8DA-1E8A-388118D8967A}"/>
              </a:ext>
            </a:extLst>
          </p:cNvPr>
          <p:cNvSpPr txBox="1"/>
          <p:nvPr/>
        </p:nvSpPr>
        <p:spPr>
          <a:xfrm>
            <a:off x="233680" y="264160"/>
            <a:ext cx="1172464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relevé chute naturelle sur lange graissé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inconvénients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- fortes variations avec et sans couvain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- dépend du comportement d’épouillage de la colonie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- nécessité d’avoir des plateaux grillagés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                     - chronophage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                     - attention aux fourmis et perce-oreilles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avantages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               - facile à mettre en œuvre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- non invasive la ruche n’est pas ouverte          à privilégier en automne et décembre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               - non destructrice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- permet d’apprécier le risque - détecte les faibles infestations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               - permet d’apprécier l’efficacité du traitement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</a:t>
            </a:r>
            <a:endParaRPr lang="fr-FR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513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D358F81-94C1-A86E-5D53-88E05FEC2E4A}"/>
              </a:ext>
            </a:extLst>
          </p:cNvPr>
          <p:cNvSpPr txBox="1"/>
          <p:nvPr/>
        </p:nvSpPr>
        <p:spPr>
          <a:xfrm>
            <a:off x="342089" y="406092"/>
            <a:ext cx="115078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         Valeurs seuil données à titre indicatif       source FNOSAD</a:t>
            </a:r>
          </a:p>
          <a:p>
            <a:endParaRPr lang="fr-FR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imprécision des méthodes de comptage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variabilité en fonction de la zone géographique, de la colonie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à moduler avec l’observation des colonies et l’expérience de l’apiculteur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FC429CC-85FF-7E01-D6A8-87BD322012E2}"/>
              </a:ext>
            </a:extLst>
          </p:cNvPr>
          <p:cNvSpPr txBox="1"/>
          <p:nvPr/>
        </p:nvSpPr>
        <p:spPr>
          <a:xfrm>
            <a:off x="1157592" y="2772383"/>
            <a:ext cx="8278238" cy="4163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211CFC39-3B83-48C1-E951-959B2046306B}"/>
              </a:ext>
            </a:extLst>
          </p:cNvPr>
          <p:cNvSpPr txBox="1"/>
          <p:nvPr/>
        </p:nvSpPr>
        <p:spPr>
          <a:xfrm>
            <a:off x="457199" y="2852278"/>
            <a:ext cx="11225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valeurs seuil comptage varroa phorétique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34CCE3C-3B68-055C-6DC0-10E126C3B4F8}"/>
              </a:ext>
            </a:extLst>
          </p:cNvPr>
          <p:cNvSpPr txBox="1"/>
          <p:nvPr/>
        </p:nvSpPr>
        <p:spPr>
          <a:xfrm>
            <a:off x="457198" y="5603384"/>
            <a:ext cx="11225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400" b="1" dirty="0">
                <a:solidFill>
                  <a:srgbClr val="FF0000"/>
                </a:solidFill>
              </a:rPr>
              <a:t>VP/100 &gt; 5               la colonie est en danger et perte moyenne de 6,5 kg de miel </a:t>
            </a:r>
          </a:p>
        </p:txBody>
      </p:sp>
    </p:spTree>
    <p:extLst>
      <p:ext uri="{BB962C8B-B14F-4D97-AF65-F5344CB8AC3E}">
        <p14:creationId xmlns:p14="http://schemas.microsoft.com/office/powerpoint/2010/main" xmlns="" val="216159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8D75FE6-039A-7E32-9614-D5CA61F941BD}"/>
              </a:ext>
            </a:extLst>
          </p:cNvPr>
          <p:cNvSpPr txBox="1"/>
          <p:nvPr/>
        </p:nvSpPr>
        <p:spPr>
          <a:xfrm>
            <a:off x="595008" y="37462"/>
            <a:ext cx="11001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valeurs seuil relevé chute naturelle varroas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5283E479-2FB8-08FF-FA11-99301D36E8B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5212" y="709330"/>
            <a:ext cx="6789420" cy="24765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EDA78FA-0335-B28C-F386-6C65D31704ED}"/>
              </a:ext>
            </a:extLst>
          </p:cNvPr>
          <p:cNvSpPr txBox="1"/>
          <p:nvPr/>
        </p:nvSpPr>
        <p:spPr>
          <a:xfrm>
            <a:off x="775212" y="3110364"/>
            <a:ext cx="11091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</a:rPr>
              <a:t>début d’été    nombre V/j  </a:t>
            </a:r>
            <a:r>
              <a:rPr lang="fr-FR" sz="2800" b="1" dirty="0">
                <a:solidFill>
                  <a:srgbClr val="FF0000"/>
                </a:solidFill>
              </a:rPr>
              <a:t>&gt; </a:t>
            </a:r>
            <a:r>
              <a:rPr lang="fr-FR" sz="2400" b="1" dirty="0">
                <a:solidFill>
                  <a:srgbClr val="FF0000"/>
                </a:solidFill>
              </a:rPr>
              <a:t>10    colonie en danger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</a:rPr>
              <a:t>mi décembre   nombre V/j  </a:t>
            </a:r>
            <a:r>
              <a:rPr lang="fr-FR" sz="2800" b="1" dirty="0">
                <a:solidFill>
                  <a:srgbClr val="FF0000"/>
                </a:solidFill>
              </a:rPr>
              <a:t>&gt;  </a:t>
            </a:r>
            <a:r>
              <a:rPr lang="fr-FR" sz="2400" b="1" dirty="0">
                <a:solidFill>
                  <a:srgbClr val="FF0000"/>
                </a:solidFill>
              </a:rPr>
              <a:t>0,5    traitement hivernal acide oxalique obligatoire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E578701-B631-173D-5CC2-39CF76D42A38}"/>
              </a:ext>
            </a:extLst>
          </p:cNvPr>
          <p:cNvSpPr txBox="1"/>
          <p:nvPr/>
        </p:nvSpPr>
        <p:spPr>
          <a:xfrm>
            <a:off x="775212" y="4314124"/>
            <a:ext cx="1096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combien de ruches tester</a:t>
            </a:r>
          </a:p>
        </p:txBody>
      </p:sp>
    </p:spTree>
    <p:extLst>
      <p:ext uri="{BB962C8B-B14F-4D97-AF65-F5344CB8AC3E}">
        <p14:creationId xmlns:p14="http://schemas.microsoft.com/office/powerpoint/2010/main" xmlns="" val="3599685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09700A53-E1F3-A1D1-ED60-084A50A0C876}"/>
              </a:ext>
            </a:extLst>
          </p:cNvPr>
          <p:cNvSpPr txBox="1"/>
          <p:nvPr/>
        </p:nvSpPr>
        <p:spPr>
          <a:xfrm>
            <a:off x="559340" y="121358"/>
            <a:ext cx="10914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                             </a:t>
            </a:r>
            <a:r>
              <a:rPr lang="fr-FR" sz="3200" b="1" dirty="0"/>
              <a:t>médicaments  AMM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B1D38E0-316F-7190-305E-04AB822458E0}"/>
              </a:ext>
            </a:extLst>
          </p:cNvPr>
          <p:cNvSpPr txBox="1"/>
          <p:nvPr/>
        </p:nvSpPr>
        <p:spPr>
          <a:xfrm>
            <a:off x="311285" y="845470"/>
            <a:ext cx="114105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respecter posologie et durée de traitement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traiter toutes les colonies d’un rucher en même temps </a:t>
            </a:r>
            <a:r>
              <a:rPr lang="fr-FR" sz="2400" dirty="0">
                <a:sym typeface="Wingdings" panose="05000000000000000000" pitchFamily="2" charset="2"/>
              </a:rPr>
              <a:t></a:t>
            </a:r>
            <a:r>
              <a:rPr lang="fr-FR" sz="2400" dirty="0"/>
              <a:t> risque de </a:t>
            </a:r>
            <a:r>
              <a:rPr lang="fr-FR" sz="2400" dirty="0" err="1"/>
              <a:t>réinfestation</a:t>
            </a: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ne pas traiter une même ruche simultanément avec deux médicaments différents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traiter avant que l’infestation ne soit trop importante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contrôler l’efficacité du traitement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hors miellée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</a:rPr>
              <a:t>Site FNOSAD –documents utiles - RCP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EEADD664-FA70-B81C-B1C8-B87E49F6BC6E}"/>
              </a:ext>
            </a:extLst>
          </p:cNvPr>
          <p:cNvSpPr txBox="1"/>
          <p:nvPr/>
        </p:nvSpPr>
        <p:spPr>
          <a:xfrm>
            <a:off x="311285" y="3662463"/>
            <a:ext cx="118126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APIVAR</a:t>
            </a:r>
            <a:r>
              <a:rPr lang="fr-FR" b="1" dirty="0"/>
              <a:t>   </a:t>
            </a:r>
            <a:r>
              <a:rPr lang="fr-FR" sz="2400" b="1" dirty="0"/>
              <a:t>Véto-pharma      </a:t>
            </a:r>
            <a:r>
              <a:rPr lang="fr-FR" b="1" dirty="0"/>
              <a:t> </a:t>
            </a:r>
            <a:r>
              <a:rPr lang="fr-FR" sz="2400" b="1" dirty="0"/>
              <a:t>traitement principal de longue durée  dans colonie avec couvain </a:t>
            </a:r>
          </a:p>
          <a:p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molécule active </a:t>
            </a:r>
            <a:r>
              <a:rPr lang="fr-FR" sz="2400" dirty="0" err="1"/>
              <a:t>amitraz</a:t>
            </a: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10 à 12 semaines      ne pas les laisser plus longtemps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2 lanières positionnées au centre du couvain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suspendues par un clou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lanières repositionnées et grattées à mi traitement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problème des résistances ? alternance avec autre molécule tous les 4 ans?</a:t>
            </a:r>
          </a:p>
        </p:txBody>
      </p:sp>
    </p:spTree>
    <p:extLst>
      <p:ext uri="{BB962C8B-B14F-4D97-AF65-F5344CB8AC3E}">
        <p14:creationId xmlns:p14="http://schemas.microsoft.com/office/powerpoint/2010/main" xmlns="" val="2400102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02FD61E1-9F5B-512A-C5C7-3F626FE490F8}"/>
              </a:ext>
            </a:extLst>
          </p:cNvPr>
          <p:cNvSpPr txBox="1"/>
          <p:nvPr/>
        </p:nvSpPr>
        <p:spPr>
          <a:xfrm>
            <a:off x="405319" y="74396"/>
            <a:ext cx="11381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            </a:t>
            </a:r>
            <a:r>
              <a:rPr lang="fr-FR" sz="3200" b="1" dirty="0"/>
              <a:t>traitements flash complémentaires     acide oxalique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C7C1CA9-C1AC-BCAB-4CBD-7964A4F0F1D2}"/>
              </a:ext>
            </a:extLst>
          </p:cNvPr>
          <p:cNvSpPr txBox="1"/>
          <p:nvPr/>
        </p:nvSpPr>
        <p:spPr>
          <a:xfrm>
            <a:off x="112199" y="764024"/>
            <a:ext cx="1207980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Varroxal</a:t>
            </a:r>
            <a:r>
              <a:rPr lang="fr-FR" sz="2400" b="1" dirty="0"/>
              <a:t>                 laboratoire Andermatt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acide oxalique pur </a:t>
            </a:r>
            <a:r>
              <a:rPr lang="fr-FR" sz="2400" dirty="0">
                <a:sym typeface="Wingdings" panose="05000000000000000000" pitchFamily="2" charset="2"/>
              </a:rPr>
              <a:t></a:t>
            </a:r>
            <a:r>
              <a:rPr lang="fr-FR" sz="2400" dirty="0"/>
              <a:t>  pas de résidu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/>
              <a:t>sur</a:t>
            </a:r>
            <a:r>
              <a:rPr lang="fr-FR" sz="2400" dirty="0"/>
              <a:t> </a:t>
            </a:r>
            <a:r>
              <a:rPr lang="fr-FR" sz="2400" b="1" dirty="0"/>
              <a:t>colonies sans couvain        </a:t>
            </a:r>
            <a:r>
              <a:rPr lang="fr-FR" sz="2400" dirty="0"/>
              <a:t>3 modes d’administration</a:t>
            </a:r>
          </a:p>
          <a:p>
            <a:r>
              <a:rPr lang="fr-FR" sz="2400" dirty="0"/>
              <a:t>       - </a:t>
            </a:r>
            <a:r>
              <a:rPr lang="fr-FR" sz="2400" b="1" dirty="0"/>
              <a:t>évaporation</a:t>
            </a:r>
            <a:r>
              <a:rPr lang="fr-FR" sz="2400" dirty="0"/>
              <a:t>       </a:t>
            </a:r>
            <a:r>
              <a:rPr lang="fr-FR" dirty="0"/>
              <a:t>1 seul traitement en automne/hiver (températures comprises entre 2°C et 10°C) </a:t>
            </a:r>
          </a:p>
          <a:p>
            <a:r>
              <a:rPr lang="fr-FR" dirty="0"/>
              <a:t>            </a:t>
            </a:r>
            <a:r>
              <a:rPr lang="fr-FR" sz="2400" b="1" dirty="0"/>
              <a:t>sublimation </a:t>
            </a:r>
            <a:r>
              <a:rPr lang="fr-FR" dirty="0"/>
              <a:t>         2nd traitement après 2 semaines si </a:t>
            </a:r>
          </a:p>
          <a:p>
            <a:r>
              <a:rPr lang="fr-FR" dirty="0"/>
              <a:t>                                                             - les colonies sont fortement infestées (plus d’une chute d’acariens par jour) </a:t>
            </a:r>
          </a:p>
          <a:p>
            <a:r>
              <a:rPr lang="fr-FR" dirty="0"/>
              <a:t>                                                             - ou si présence de plaques de cellules operculées dans les colonies pendant l’hiver  </a:t>
            </a:r>
          </a:p>
          <a:p>
            <a:endParaRPr lang="fr-FR" sz="2400" dirty="0"/>
          </a:p>
          <a:p>
            <a:r>
              <a:rPr lang="fr-FR" sz="2400" dirty="0"/>
              <a:t>      - </a:t>
            </a:r>
            <a:r>
              <a:rPr lang="fr-FR" sz="2400" b="1" dirty="0"/>
              <a:t>dégouttement</a:t>
            </a:r>
            <a:r>
              <a:rPr lang="fr-FR" sz="2400" dirty="0"/>
              <a:t>   </a:t>
            </a:r>
            <a:r>
              <a:rPr lang="fr-FR" dirty="0"/>
              <a:t>1 seul traitement en été ou en automne/hiver température ≥  - 15°C</a:t>
            </a:r>
          </a:p>
          <a:p>
            <a:r>
              <a:rPr lang="fr-FR" dirty="0"/>
              <a:t>                                                  sirop de sucre (50/50) conservé à une température comprise entre 30°et 35°C</a:t>
            </a:r>
          </a:p>
          <a:p>
            <a:r>
              <a:rPr lang="fr-FR" dirty="0"/>
              <a:t>                                                  par </a:t>
            </a:r>
            <a:r>
              <a:rPr lang="fr-FR" dirty="0" err="1"/>
              <a:t>intercadre</a:t>
            </a:r>
            <a:r>
              <a:rPr lang="fr-FR" dirty="0"/>
              <a:t> :    4 ml pour </a:t>
            </a:r>
            <a:r>
              <a:rPr lang="fr-FR" dirty="0" err="1"/>
              <a:t>Langstroth</a:t>
            </a:r>
            <a:r>
              <a:rPr lang="fr-FR" dirty="0"/>
              <a:t>     5 à 6 ml pour Dadant          acide oxalique 60mg/ml                                     </a:t>
            </a:r>
          </a:p>
          <a:p>
            <a:r>
              <a:rPr lang="fr-FR" dirty="0"/>
              <a:t>                                                  la chute des varroas se poursuivra pendant 3 semaines.</a:t>
            </a:r>
          </a:p>
          <a:p>
            <a:endParaRPr lang="fr-FR" dirty="0"/>
          </a:p>
          <a:p>
            <a:r>
              <a:rPr lang="fr-FR" dirty="0"/>
              <a:t>        </a:t>
            </a:r>
            <a:r>
              <a:rPr lang="fr-FR" sz="2400" dirty="0"/>
              <a:t>- </a:t>
            </a:r>
            <a:r>
              <a:rPr lang="fr-FR" sz="2400" b="1" dirty="0"/>
              <a:t>pulvérisation</a:t>
            </a:r>
            <a:r>
              <a:rPr lang="fr-FR" sz="2400" dirty="0"/>
              <a:t>      </a:t>
            </a:r>
            <a:r>
              <a:rPr lang="fr-FR" dirty="0"/>
              <a:t>1 seul traitement au printemps/été ou en automne/hiver à des températures extérieures ≥ 8°C </a:t>
            </a:r>
          </a:p>
          <a:p>
            <a:r>
              <a:rPr lang="fr-FR" dirty="0"/>
              <a:t>                                                   2nd traitement après 2 semaines si les colonies sont fortement infestées</a:t>
            </a:r>
          </a:p>
          <a:p>
            <a:r>
              <a:rPr lang="fr-FR" sz="2400" dirty="0"/>
              <a:t>                                       </a:t>
            </a:r>
            <a:r>
              <a:rPr lang="fr-FR" dirty="0"/>
              <a:t>solution comprise entre 30°et 35°C   </a:t>
            </a:r>
          </a:p>
          <a:p>
            <a:r>
              <a:rPr lang="fr-FR" dirty="0"/>
              <a:t>                                                   par côté de cadre   2,5 à 3,5 ml pour </a:t>
            </a:r>
            <a:r>
              <a:rPr lang="fr-FR" dirty="0" err="1"/>
              <a:t>Langstroth</a:t>
            </a:r>
            <a:r>
              <a:rPr lang="fr-FR" dirty="0"/>
              <a:t>  3 à 4 ml pour Dadant. </a:t>
            </a:r>
          </a:p>
          <a:p>
            <a:r>
              <a:rPr lang="fr-FR" dirty="0"/>
              <a:t>                                                   pulvériser avec une inclinaison de 45° par rapport au cadre</a:t>
            </a:r>
          </a:p>
          <a:p>
            <a:r>
              <a:rPr lang="fr-FR" dirty="0"/>
              <a:t>                                                   la chute des varroas se poursuivra pendant 2 semaines</a:t>
            </a:r>
          </a:p>
        </p:txBody>
      </p:sp>
    </p:spTree>
    <p:extLst>
      <p:ext uri="{BB962C8B-B14F-4D97-AF65-F5344CB8AC3E}">
        <p14:creationId xmlns:p14="http://schemas.microsoft.com/office/powerpoint/2010/main" xmlns="" val="480403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1E71588-2760-17B3-8749-128D2B835B26}"/>
              </a:ext>
            </a:extLst>
          </p:cNvPr>
          <p:cNvSpPr txBox="1"/>
          <p:nvPr/>
        </p:nvSpPr>
        <p:spPr>
          <a:xfrm>
            <a:off x="614165" y="110179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Voies d’administration et Posologie</a:t>
            </a: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081D4D44-CC27-C90C-DFD9-052E51756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9956958"/>
              </p:ext>
            </p:extLst>
          </p:nvPr>
        </p:nvGraphicFramePr>
        <p:xfrm>
          <a:off x="721169" y="1471122"/>
          <a:ext cx="8017565" cy="2976880"/>
        </p:xfrm>
        <a:graphic>
          <a:graphicData uri="http://schemas.openxmlformats.org/drawingml/2006/table">
            <a:tbl>
              <a:tblPr/>
              <a:tblGrid>
                <a:gridCol w="1616765">
                  <a:extLst>
                    <a:ext uri="{9D8B030D-6E8A-4147-A177-3AD203B41FA5}">
                      <a16:colId xmlns:a16="http://schemas.microsoft.com/office/drawing/2014/main" xmlns="" val="274761206"/>
                    </a:ext>
                  </a:extLst>
                </a:gridCol>
                <a:gridCol w="1391478">
                  <a:extLst>
                    <a:ext uri="{9D8B030D-6E8A-4147-A177-3AD203B41FA5}">
                      <a16:colId xmlns:a16="http://schemas.microsoft.com/office/drawing/2014/main" xmlns="" val="1025713362"/>
                    </a:ext>
                  </a:extLst>
                </a:gridCol>
                <a:gridCol w="1739348">
                  <a:extLst>
                    <a:ext uri="{9D8B030D-6E8A-4147-A177-3AD203B41FA5}">
                      <a16:colId xmlns:a16="http://schemas.microsoft.com/office/drawing/2014/main" xmlns="" val="359978010"/>
                    </a:ext>
                  </a:extLst>
                </a:gridCol>
                <a:gridCol w="3269974">
                  <a:extLst>
                    <a:ext uri="{9D8B030D-6E8A-4147-A177-3AD203B41FA5}">
                      <a16:colId xmlns:a16="http://schemas.microsoft.com/office/drawing/2014/main" xmlns="" val="835811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Méthode d’application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 colonies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de produit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matériel nécessaire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6024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Evaporation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sachet ou        2 cuillères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Evaporateur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39167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Dégouttement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sachets ou     12 cuillères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sirop 1:1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Récipient non métallique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Seringue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7697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Pulvérisation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sachets ou       6 cuillères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d’eau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Pulvérisateur</a:t>
                      </a:r>
                      <a:endParaRPr lang="fr-FR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0041108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6E33FD78-E7E1-77F4-E4AC-DEA0221529D3}"/>
              </a:ext>
            </a:extLst>
          </p:cNvPr>
          <p:cNvSpPr txBox="1"/>
          <p:nvPr/>
        </p:nvSpPr>
        <p:spPr>
          <a:xfrm>
            <a:off x="614165" y="4170926"/>
            <a:ext cx="123543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fr-F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 sachet de </a:t>
            </a:r>
            <a:r>
              <a:rPr lang="fr-FR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Varroxal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contient 2g d’acide oxalique </a:t>
            </a:r>
            <a:r>
              <a:rPr lang="fr-FR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dihydraté</a:t>
            </a:r>
            <a:endParaRPr lang="fr-F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Une cuillère-mesure de </a:t>
            </a:r>
            <a:r>
              <a:rPr lang="fr-FR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Varroxal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remplie à plat et de façon homogène contient 1g d’acide oxalique </a:t>
            </a:r>
            <a:r>
              <a:rPr lang="fr-FR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dihydraté</a:t>
            </a:r>
            <a:endParaRPr lang="fr-F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B82C5E5-C8BC-302E-5094-4012BC671C43}"/>
              </a:ext>
            </a:extLst>
          </p:cNvPr>
          <p:cNvSpPr txBox="1"/>
          <p:nvPr/>
        </p:nvSpPr>
        <p:spPr>
          <a:xfrm>
            <a:off x="614165" y="345916"/>
            <a:ext cx="8228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Deux conditionnements   flacons de 75grs et flacons de 200grs</a:t>
            </a:r>
          </a:p>
        </p:txBody>
      </p:sp>
    </p:spTree>
    <p:extLst>
      <p:ext uri="{BB962C8B-B14F-4D97-AF65-F5344CB8AC3E}">
        <p14:creationId xmlns:p14="http://schemas.microsoft.com/office/powerpoint/2010/main" xmlns="" val="222271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6CEB1F3-A0A6-3024-0335-C7B0EAA59673}"/>
              </a:ext>
            </a:extLst>
          </p:cNvPr>
          <p:cNvSpPr txBox="1"/>
          <p:nvPr/>
        </p:nvSpPr>
        <p:spPr>
          <a:xfrm>
            <a:off x="405319" y="194554"/>
            <a:ext cx="11381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            </a:t>
            </a:r>
            <a:r>
              <a:rPr lang="fr-FR" sz="3200" b="1" dirty="0"/>
              <a:t>traitements complémentaires   flash   acide oxalique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2D165BA-3966-0605-81B3-50F2B97F5830}"/>
              </a:ext>
            </a:extLst>
          </p:cNvPr>
          <p:cNvSpPr txBox="1"/>
          <p:nvPr/>
        </p:nvSpPr>
        <p:spPr>
          <a:xfrm>
            <a:off x="217251" y="1108953"/>
            <a:ext cx="1197474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Varromed</a:t>
            </a:r>
            <a:r>
              <a:rPr lang="fr-FR" dirty="0"/>
              <a:t>      </a:t>
            </a:r>
            <a:r>
              <a:rPr lang="fr-FR" sz="2400" b="1" dirty="0"/>
              <a:t>bidon 555ml             </a:t>
            </a:r>
            <a:r>
              <a:rPr lang="fr-FR" sz="2400" b="1" dirty="0" err="1"/>
              <a:t>Beevital</a:t>
            </a:r>
            <a:endParaRPr lang="fr-F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/>
              <a:t>Sur colonies avec et sans couvain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association acide oxalique 44mg/ml et acide formique 5mg/ml, propolis, huiles essentielles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dégouttement                 </a:t>
            </a:r>
            <a:r>
              <a:rPr lang="fr-FR" sz="2400" b="1" dirty="0"/>
              <a:t>solution prête à l’emploi        </a:t>
            </a:r>
            <a:r>
              <a:rPr lang="fr-FR" sz="2400" dirty="0"/>
              <a:t>30°C </a:t>
            </a:r>
            <a:r>
              <a:rPr lang="fr-FR" sz="2800" dirty="0"/>
              <a:t>&lt;</a:t>
            </a:r>
            <a:r>
              <a:rPr lang="fr-FR" sz="2400" dirty="0"/>
              <a:t> T° </a:t>
            </a:r>
            <a:r>
              <a:rPr lang="fr-FR" sz="2800" dirty="0"/>
              <a:t>&lt;</a:t>
            </a:r>
            <a:r>
              <a:rPr lang="fr-FR" sz="2400" dirty="0"/>
              <a:t> 35°C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fr-FR" sz="2400" dirty="0"/>
              <a:t>utilisation toute l’année         fin d’après midi ou soir  </a:t>
            </a:r>
          </a:p>
          <a:p>
            <a:pPr algn="l" fontAlgn="base"/>
            <a:r>
              <a:rPr lang="fr-FR" sz="2400" dirty="0"/>
              <a:t>       </a:t>
            </a:r>
            <a:r>
              <a:rPr lang="fr-FR" sz="2400" dirty="0">
                <a:solidFill>
                  <a:srgbClr val="FF0000"/>
                </a:solidFill>
              </a:rPr>
              <a:t>printemps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FR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application à renouveler 2 fois à 6 jours d’intervalle </a:t>
            </a:r>
          </a:p>
          <a:p>
            <a:pPr algn="l" fontAlgn="base"/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</a:t>
            </a:r>
            <a:r>
              <a:rPr lang="fr-FR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N &gt;10  dans les 6 jours suivant 1er traitement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/>
            <a:r>
              <a:rPr lang="fr-FR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fr-FR" sz="24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 d’été/automne   si N/jour &gt; 4     </a:t>
            </a:r>
            <a:r>
              <a:rPr lang="fr-FR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traitement répété 2 fois à 6 jours d’intervalle</a:t>
            </a:r>
          </a:p>
          <a:p>
            <a:pPr algn="l" fontAlgn="base"/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fr-FR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jusqu’à 5 applications si N &gt; 150(ruche) 90(ruchette) dans les 6 jours après 3</a:t>
            </a:r>
            <a:r>
              <a:rPr lang="fr-FR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application</a:t>
            </a:r>
            <a:endParaRPr lang="fr-FR" sz="24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/>
            <a:r>
              <a:rPr lang="fr-FR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fr-FR" sz="24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hiver    </a:t>
            </a:r>
            <a:r>
              <a:rPr lang="fr-FR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application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fr-FR" sz="2400" dirty="0"/>
              <a:t>dégouttement avec flacon gradué ou avec seringue </a:t>
            </a:r>
          </a:p>
          <a:p>
            <a:pPr algn="l" fontAlgn="base"/>
            <a:r>
              <a:rPr lang="fr-FR" sz="2400" dirty="0"/>
              <a:t>     dépend de la force de la colonie   entre 15 et 45 ml par ruche        5ml par </a:t>
            </a:r>
            <a:r>
              <a:rPr lang="fr-FR" sz="2400" dirty="0" err="1"/>
              <a:t>intercadre</a:t>
            </a:r>
            <a:r>
              <a:rPr lang="fr-FR" sz="2400" dirty="0"/>
              <a:t>  </a:t>
            </a:r>
          </a:p>
          <a:p>
            <a:pPr algn="l" fontAlgn="base"/>
            <a:r>
              <a:rPr lang="fr-FR" sz="2400" dirty="0"/>
              <a:t>                   </a:t>
            </a:r>
            <a:r>
              <a:rPr lang="fr-FR" sz="2400" dirty="0">
                <a:solidFill>
                  <a:srgbClr val="FF0000"/>
                </a:solidFill>
              </a:rPr>
              <a:t>toxicité des acides organiques pour la cuticule</a:t>
            </a:r>
          </a:p>
          <a:p>
            <a:pPr algn="l" fontAlgn="base"/>
            <a:r>
              <a:rPr lang="fr-FR" sz="2400" b="0" i="0" dirty="0">
                <a:solidFill>
                  <a:srgbClr val="FF0000"/>
                </a:solidFill>
                <a:effectLst/>
                <a:latin typeface="Source Sans Pro" panose="020F0502020204030204" pitchFamily="34" charset="0"/>
              </a:rPr>
              <a:t>                     attention à la fréquence des passages et au surdosage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xmlns="" id="{D7804071-B24F-CE0E-56B5-3D5BCFF22A7C}"/>
              </a:ext>
            </a:extLst>
          </p:cNvPr>
          <p:cNvSpPr/>
          <p:nvPr/>
        </p:nvSpPr>
        <p:spPr>
          <a:xfrm>
            <a:off x="651772" y="5765430"/>
            <a:ext cx="452423" cy="475575"/>
          </a:xfrm>
          <a:prstGeom prst="triangle">
            <a:avLst>
              <a:gd name="adj" fmla="val 57450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3C14887-BB44-D4C8-90D3-67C964777B1E}"/>
              </a:ext>
            </a:extLst>
          </p:cNvPr>
          <p:cNvSpPr txBox="1"/>
          <p:nvPr/>
        </p:nvSpPr>
        <p:spPr>
          <a:xfrm>
            <a:off x="832265" y="5768303"/>
            <a:ext cx="45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xmlns="" val="2718906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43CCC55-F824-D3D6-99F0-24C41E1A17B2}"/>
              </a:ext>
            </a:extLst>
          </p:cNvPr>
          <p:cNvSpPr txBox="1"/>
          <p:nvPr/>
        </p:nvSpPr>
        <p:spPr>
          <a:xfrm>
            <a:off x="0" y="3968558"/>
            <a:ext cx="1186774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                       conclusion</a:t>
            </a:r>
          </a:p>
          <a:p>
            <a:pPr algn="just">
              <a:spcAft>
                <a:spcPts val="0"/>
              </a:spcAft>
            </a:pPr>
            <a:endParaRPr lang="fr-FR" sz="2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importance alimentation </a:t>
            </a:r>
            <a:endParaRPr lang="fr-FR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fr-F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ontamination d’un rucher à l’autre, dérive, pillage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</a:rPr>
              <a:t>lutte contre varroa est collective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37C4DDB5-147F-F3E0-4874-552D86104F7C}"/>
              </a:ext>
            </a:extLst>
          </p:cNvPr>
          <p:cNvSpPr txBox="1"/>
          <p:nvPr/>
        </p:nvSpPr>
        <p:spPr>
          <a:xfrm>
            <a:off x="204281" y="243191"/>
            <a:ext cx="118191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                                          précautions d’utilisation des acides organiques</a:t>
            </a:r>
          </a:p>
          <a:p>
            <a:endParaRPr lang="fr-F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manipuler en extérieur ou en milieu ventilé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vêtements de protection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 gants résistants aux produits chimiques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 lunettes </a:t>
            </a:r>
            <a:r>
              <a:rPr lang="fr-FR" sz="2400"/>
              <a:t>de sécurité</a:t>
            </a: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masque de protection dégouttement    type FFP2</a:t>
            </a:r>
          </a:p>
          <a:p>
            <a:r>
              <a:rPr lang="fr-FR" sz="2400" dirty="0"/>
              <a:t>                                               évaporation et pulvérisation      type FFP3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évaporation et pulvérisation pratiquer dos au vent</a:t>
            </a:r>
          </a:p>
        </p:txBody>
      </p:sp>
    </p:spTree>
    <p:extLst>
      <p:ext uri="{BB962C8B-B14F-4D97-AF65-F5344CB8AC3E}">
        <p14:creationId xmlns:p14="http://schemas.microsoft.com/office/powerpoint/2010/main" xmlns="" val="375106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10CC886A-AF5A-A203-716F-869FBCB952AE}"/>
              </a:ext>
            </a:extLst>
          </p:cNvPr>
          <p:cNvSpPr txBox="1"/>
          <p:nvPr/>
        </p:nvSpPr>
        <p:spPr>
          <a:xfrm>
            <a:off x="475359" y="428178"/>
            <a:ext cx="1149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Action spoliatrice :                           hémolymphe et corps gras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Conséquences sur l’individu :        perte de poids</a:t>
            </a:r>
          </a:p>
          <a:p>
            <a:r>
              <a:rPr lang="fr-FR" sz="2400" dirty="0"/>
              <a:t>                                                             perte d’immunité      infections virales</a:t>
            </a:r>
          </a:p>
          <a:p>
            <a:r>
              <a:rPr lang="fr-FR" sz="2400" dirty="0"/>
              <a:t>                                                             malformations</a:t>
            </a:r>
          </a:p>
          <a:p>
            <a:r>
              <a:rPr lang="fr-FR" sz="2400" dirty="0"/>
              <a:t>                                                             gelée royale</a:t>
            </a:r>
          </a:p>
          <a:p>
            <a:r>
              <a:rPr lang="fr-FR" sz="2400" dirty="0"/>
              <a:t>                                                             facultés cognitives altérées</a:t>
            </a:r>
          </a:p>
          <a:p>
            <a:r>
              <a:rPr lang="fr-FR" sz="2400" dirty="0"/>
              <a:t>                                                             mâles   spermatogénèse    vol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Conséquences sur la colonie :       déséquilibre des populations</a:t>
            </a:r>
          </a:p>
          <a:p>
            <a:r>
              <a:rPr lang="fr-FR" sz="2400" dirty="0"/>
              <a:t>                                                            développement de maladies concomitantes</a:t>
            </a:r>
          </a:p>
          <a:p>
            <a:r>
              <a:rPr lang="fr-FR" sz="2400" dirty="0"/>
              <a:t>                                                            affaiblissement population</a:t>
            </a:r>
          </a:p>
          <a:p>
            <a:r>
              <a:rPr lang="fr-FR" sz="2400" dirty="0"/>
              <a:t>                                                            mortalité hivernale avec réserves miel pollen importantes</a:t>
            </a:r>
          </a:p>
          <a:p>
            <a:r>
              <a:rPr lang="fr-FR" sz="2400" dirty="0"/>
              <a:t>                                                            diminution de la production de miel</a:t>
            </a:r>
          </a:p>
        </p:txBody>
      </p:sp>
    </p:spTree>
    <p:extLst>
      <p:ext uri="{BB962C8B-B14F-4D97-AF65-F5344CB8AC3E}">
        <p14:creationId xmlns:p14="http://schemas.microsoft.com/office/powerpoint/2010/main" xmlns="" val="298842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59035A75-7B52-426A-6984-6DCE449AB514}"/>
              </a:ext>
            </a:extLst>
          </p:cNvPr>
          <p:cNvSpPr txBox="1"/>
          <p:nvPr/>
        </p:nvSpPr>
        <p:spPr>
          <a:xfrm>
            <a:off x="252919" y="233464"/>
            <a:ext cx="1177046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Interaction des cycles de développement de varroa </a:t>
            </a:r>
            <a:r>
              <a:rPr lang="fr-FR" sz="2800" dirty="0" err="1"/>
              <a:t>destructor</a:t>
            </a:r>
            <a:r>
              <a:rPr lang="fr-FR" sz="2800" dirty="0"/>
              <a:t> et </a:t>
            </a:r>
            <a:r>
              <a:rPr lang="fr-FR" sz="2800"/>
              <a:t>de l’abeille</a:t>
            </a:r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endParaRPr lang="fr-FR" sz="2400" dirty="0">
              <a:sym typeface="Wingdings" panose="05000000000000000000" pitchFamily="2" charset="2"/>
            </a:endParaRPr>
          </a:p>
          <a:p>
            <a:r>
              <a:rPr lang="fr-FR" dirty="0"/>
              <a:t>                                                      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0CB20E1-EB81-BF9C-B704-8E73AF2FB8D5}"/>
              </a:ext>
            </a:extLst>
          </p:cNvPr>
          <p:cNvSpPr txBox="1"/>
          <p:nvPr/>
        </p:nvSpPr>
        <p:spPr>
          <a:xfrm>
            <a:off x="1352145" y="3534012"/>
            <a:ext cx="71109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espérance de vie en été          2,5 à 3 mois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2 à 3 cycles de reproduction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produit 2 à 6 fondatrices durant sa vie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alternance phase reproductive – phase phorétique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269B9543-EB22-3675-9237-C5D8CCCD8574}"/>
              </a:ext>
            </a:extLst>
          </p:cNvPr>
          <p:cNvSpPr txBox="1"/>
          <p:nvPr/>
        </p:nvSpPr>
        <p:spPr>
          <a:xfrm>
            <a:off x="1352145" y="1042135"/>
            <a:ext cx="10671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reproduction dans le couvain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développement très rapide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développement rapide de varroa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 forte expansion du couvain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DB123E4-0646-9619-BE7A-4EE9814AB95E}"/>
              </a:ext>
            </a:extLst>
          </p:cNvPr>
          <p:cNvSpPr txBox="1"/>
          <p:nvPr/>
        </p:nvSpPr>
        <p:spPr>
          <a:xfrm>
            <a:off x="252919" y="2309842"/>
            <a:ext cx="117364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femelle adulte ou fondatrice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050A40F-7DAE-F503-B325-B91C397168A5}"/>
              </a:ext>
            </a:extLst>
          </p:cNvPr>
          <p:cNvSpPr txBox="1"/>
          <p:nvPr/>
        </p:nvSpPr>
        <p:spPr>
          <a:xfrm>
            <a:off x="350196" y="5461126"/>
            <a:ext cx="1147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     traitements efficaces uniquement en phase phorétique</a:t>
            </a:r>
          </a:p>
        </p:txBody>
      </p:sp>
    </p:spTree>
    <p:extLst>
      <p:ext uri="{BB962C8B-B14F-4D97-AF65-F5344CB8AC3E}">
        <p14:creationId xmlns:p14="http://schemas.microsoft.com/office/powerpoint/2010/main" xmlns="" val="120105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F2D16B9-0428-8EC4-50C8-779DA5325F39}"/>
              </a:ext>
            </a:extLst>
          </p:cNvPr>
          <p:cNvSpPr txBox="1"/>
          <p:nvPr/>
        </p:nvSpPr>
        <p:spPr>
          <a:xfrm>
            <a:off x="325876" y="175098"/>
            <a:ext cx="116245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phase reproductive</a:t>
            </a:r>
          </a:p>
          <a:p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bouillie larvaire sous L5, 15H avant </a:t>
            </a:r>
            <a:r>
              <a:rPr lang="fr-FR" sz="2400" dirty="0" err="1"/>
              <a:t>operculation</a:t>
            </a:r>
            <a:r>
              <a:rPr lang="fr-FR" sz="2400" dirty="0"/>
              <a:t> pour ouvrière (45H pour mâle)</a:t>
            </a:r>
          </a:p>
          <a:p>
            <a:r>
              <a:rPr lang="fr-FR" sz="2400" dirty="0"/>
              <a:t>     attirance alvéoles de mâle </a:t>
            </a:r>
            <a:r>
              <a:rPr lang="fr-FR" sz="2400" dirty="0">
                <a:sym typeface="Wingdings" panose="05000000000000000000" pitchFamily="2" charset="2"/>
              </a:rPr>
              <a:t> intérêt lutte biotechnique</a:t>
            </a: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ponte d’un œuf par jour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premier œuf mâle, les suivants femelle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mâle féconde sœurs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à l’émergence de l’ouvrière libération de 3 nouvelles fondatrices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mort des femelles immatures stériles et du mâle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7380BB8-5091-1A28-2DC5-271AD8CD9251}"/>
              </a:ext>
            </a:extLst>
          </p:cNvPr>
          <p:cNvSpPr txBox="1"/>
          <p:nvPr/>
        </p:nvSpPr>
        <p:spPr>
          <a:xfrm>
            <a:off x="325876" y="3764603"/>
            <a:ext cx="11673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phase phorétique</a:t>
            </a:r>
          </a:p>
          <a:p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dure 4,5 à 11 jours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s’accroche dans zone des corps gras 3ème segment abdominal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préférence nourricières jeunes abeilles et butineuses fortes infestations </a:t>
            </a:r>
            <a:r>
              <a:rPr lang="fr-FR" sz="2400" dirty="0">
                <a:sym typeface="Wingdings" panose="05000000000000000000" pitchFamily="2" charset="2"/>
              </a:rPr>
              <a:t> contamination</a:t>
            </a: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5784CCB-BAEE-C764-06FD-EBF3DF0AD8D6}"/>
              </a:ext>
            </a:extLst>
          </p:cNvPr>
          <p:cNvSpPr txBox="1"/>
          <p:nvPr/>
        </p:nvSpPr>
        <p:spPr>
          <a:xfrm>
            <a:off x="429638" y="5851362"/>
            <a:ext cx="1133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traitements efficaces uniquement en phase phorétique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6752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5AC1BA5C-9070-8CB0-DAAE-92CD77FB0761}"/>
              </a:ext>
            </a:extLst>
          </p:cNvPr>
          <p:cNvSpPr txBox="1"/>
          <p:nvPr/>
        </p:nvSpPr>
        <p:spPr>
          <a:xfrm>
            <a:off x="437745" y="252919"/>
            <a:ext cx="112840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                       été               60 à 90% varroas sont dans le couvain operculé</a:t>
            </a:r>
          </a:p>
          <a:p>
            <a:endParaRPr lang="fr-FR" sz="2400" dirty="0"/>
          </a:p>
          <a:p>
            <a:r>
              <a:rPr lang="fr-FR" sz="2400" dirty="0"/>
              <a:t>                       seulement 1 varroa phorétique sur 8 ou 9 est visible</a:t>
            </a:r>
          </a:p>
          <a:p>
            <a:endParaRPr lang="fr-FR" sz="2400" dirty="0"/>
          </a:p>
          <a:p>
            <a:r>
              <a:rPr lang="fr-FR" sz="3200" dirty="0">
                <a:solidFill>
                  <a:srgbClr val="FF0000"/>
                </a:solidFill>
                <a:sym typeface="Wingdings" panose="05000000000000000000" pitchFamily="2" charset="2"/>
              </a:rPr>
              <a:t>       </a:t>
            </a:r>
            <a:r>
              <a:rPr lang="fr-FR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3200" dirty="0">
                <a:solidFill>
                  <a:srgbClr val="FF0000"/>
                </a:solidFill>
                <a:sym typeface="Wingdings" panose="05000000000000000000" pitchFamily="2" charset="2"/>
              </a:rPr>
              <a:t>v</a:t>
            </a:r>
            <a:r>
              <a:rPr lang="fr-FR" sz="3200" dirty="0">
                <a:solidFill>
                  <a:srgbClr val="FF0000"/>
                </a:solidFill>
              </a:rPr>
              <a:t>arroa rarement visible dans la colonie     </a:t>
            </a:r>
            <a:r>
              <a:rPr lang="fr-FR" sz="3200" dirty="0">
                <a:solidFill>
                  <a:srgbClr val="FF0000"/>
                </a:solidFill>
                <a:sym typeface="Wingdings" panose="05000000000000000000" pitchFamily="2" charset="2"/>
              </a:rPr>
              <a:t> comptage</a:t>
            </a:r>
            <a:endParaRPr lang="fr-FR" sz="3200" dirty="0">
              <a:solidFill>
                <a:srgbClr val="FF0000"/>
              </a:solidFill>
            </a:endParaRPr>
          </a:p>
          <a:p>
            <a:endParaRPr lang="fr-FR" sz="3200" dirty="0">
              <a:solidFill>
                <a:srgbClr val="FF0000"/>
              </a:solidFill>
            </a:endParaRPr>
          </a:p>
          <a:p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D99F9B1-A32D-19D2-5F47-D99441A8AFCA}"/>
              </a:ext>
            </a:extLst>
          </p:cNvPr>
          <p:cNvSpPr txBox="1"/>
          <p:nvPr/>
        </p:nvSpPr>
        <p:spPr>
          <a:xfrm>
            <a:off x="295072" y="2694561"/>
            <a:ext cx="116018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signes cliniques</a:t>
            </a:r>
          </a:p>
          <a:p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couvain         </a:t>
            </a:r>
            <a:r>
              <a:rPr lang="fr-FR" sz="2400" dirty="0" err="1"/>
              <a:t>couvain</a:t>
            </a:r>
            <a:r>
              <a:rPr lang="fr-FR" sz="2400" dirty="0"/>
              <a:t> mosaïque                                                                      </a:t>
            </a:r>
          </a:p>
          <a:p>
            <a:r>
              <a:rPr lang="fr-FR" sz="2400" dirty="0"/>
              <a:t>                            opercules percées</a:t>
            </a:r>
          </a:p>
          <a:p>
            <a:r>
              <a:rPr lang="fr-FR" sz="2400" dirty="0"/>
              <a:t>                            nymphes mortes dans alvéoles désoperculées </a:t>
            </a:r>
          </a:p>
          <a:p>
            <a:r>
              <a:rPr lang="fr-FR" sz="2400" dirty="0"/>
              <a:t>                            ouvrières mortes langue étirée à l’émergence</a:t>
            </a:r>
          </a:p>
          <a:p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abeilles         ailes déformées</a:t>
            </a:r>
          </a:p>
          <a:p>
            <a:r>
              <a:rPr lang="fr-FR" sz="2400" dirty="0"/>
              <a:t>                            abdomen rétréci</a:t>
            </a:r>
          </a:p>
          <a:p>
            <a:r>
              <a:rPr lang="fr-FR" sz="2400" dirty="0"/>
              <a:t>                            varroas phorétiques</a:t>
            </a:r>
          </a:p>
          <a:p>
            <a:r>
              <a:rPr lang="fr-FR" sz="2400" dirty="0"/>
              <a:t>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69070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629D48D-BBF6-2774-6427-4351F19D92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577" y="1062014"/>
            <a:ext cx="4785113" cy="3672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046B089-ACAC-9A41-1734-41A12D0B552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40" r="2933"/>
          <a:stretch/>
        </p:blipFill>
        <p:spPr>
          <a:xfrm>
            <a:off x="5618082" y="1062014"/>
            <a:ext cx="6274341" cy="3672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3B176E4B-627F-E303-F860-58508A826A42}"/>
              </a:ext>
            </a:extLst>
          </p:cNvPr>
          <p:cNvSpPr txBox="1"/>
          <p:nvPr/>
        </p:nvSpPr>
        <p:spPr>
          <a:xfrm>
            <a:off x="299577" y="4767952"/>
            <a:ext cx="47851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    Reference: </a:t>
            </a:r>
            <a:r>
              <a:rPr lang="fr-FR" sz="1050" dirty="0" err="1"/>
              <a:t>Managing</a:t>
            </a:r>
            <a:r>
              <a:rPr lang="fr-FR" sz="1050" dirty="0"/>
              <a:t> varroa - The Food and </a:t>
            </a:r>
            <a:r>
              <a:rPr lang="fr-FR" sz="1050" dirty="0" err="1"/>
              <a:t>Environment</a:t>
            </a:r>
            <a:r>
              <a:rPr lang="fr-FR" sz="1050" dirty="0"/>
              <a:t> </a:t>
            </a:r>
            <a:r>
              <a:rPr lang="fr-FR" sz="1050" dirty="0" err="1"/>
              <a:t>Resarch</a:t>
            </a:r>
            <a:r>
              <a:rPr lang="fr-FR" sz="1050" dirty="0"/>
              <a:t> Agency (2010)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AB9A9A1-7580-BFA2-CD57-77A58604CA26}"/>
              </a:ext>
            </a:extLst>
          </p:cNvPr>
          <p:cNvSpPr txBox="1"/>
          <p:nvPr/>
        </p:nvSpPr>
        <p:spPr>
          <a:xfrm>
            <a:off x="5618082" y="4767952"/>
            <a:ext cx="60603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Référence FNOSAD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D5115250-E46E-9858-A8AE-E179F3BA720E}"/>
              </a:ext>
            </a:extLst>
          </p:cNvPr>
          <p:cNvSpPr txBox="1"/>
          <p:nvPr/>
        </p:nvSpPr>
        <p:spPr>
          <a:xfrm>
            <a:off x="395680" y="231017"/>
            <a:ext cx="5038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</a:t>
            </a:r>
            <a:r>
              <a:rPr lang="fr-FR" sz="2400" dirty="0"/>
              <a:t>courbe augmentation population         varroa en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fonction du nombre initial</a:t>
            </a:r>
            <a:endParaRPr lang="fr-FR" sz="24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BE7A2D0-3E16-3D86-6BF4-799F04B6A00F}"/>
              </a:ext>
            </a:extLst>
          </p:cNvPr>
          <p:cNvSpPr txBox="1"/>
          <p:nvPr/>
        </p:nvSpPr>
        <p:spPr>
          <a:xfrm>
            <a:off x="5628983" y="600349"/>
            <a:ext cx="616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dynamique populations abeilles couvain varroas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A2E48F60-F430-625C-B512-7A6409A26B64}"/>
              </a:ext>
            </a:extLst>
          </p:cNvPr>
          <p:cNvSpPr txBox="1"/>
          <p:nvPr/>
        </p:nvSpPr>
        <p:spPr>
          <a:xfrm>
            <a:off x="695257" y="5195679"/>
            <a:ext cx="11496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avoir un seuil d’infestation faible à la fin décembre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période critique   population abeille baisse / population varroa forte   contagion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affaiblissement de la colonie   contagion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période élevage abeilles hiver 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39" name="Encre 38">
                <a:extLst>
                  <a:ext uri="{FF2B5EF4-FFF2-40B4-BE49-F238E27FC236}">
                    <a16:creationId xmlns:a16="http://schemas.microsoft.com/office/drawing/2014/main" id="{09E9A492-3B70-B3C3-636C-B7A2B167791A}"/>
                  </a:ext>
                </a:extLst>
              </p14:cNvPr>
              <p14:cNvContentPartPr/>
              <p14:nvPr/>
            </p14:nvContentPartPr>
            <p14:xfrm>
              <a:off x="6115680" y="2226080"/>
              <a:ext cx="1866240" cy="1776600"/>
            </p14:xfrm>
          </p:contentPart>
        </mc:Choice>
        <mc:Fallback>
          <p:pic>
            <p:nvPicPr>
              <p:cNvPr id="39" name="Encre 38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09E9A492-3B70-B3C3-636C-B7A2B167791A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098040" y="2208080"/>
                <a:ext cx="1901880" cy="181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88725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75541A0-5465-7784-A970-CD118DE3E5A3}"/>
              </a:ext>
            </a:extLst>
          </p:cNvPr>
          <p:cNvSpPr txBox="1"/>
          <p:nvPr/>
        </p:nvSpPr>
        <p:spPr>
          <a:xfrm>
            <a:off x="6055360" y="607160"/>
            <a:ext cx="613664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deux  traitements médicamenteux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traitement principal longue durée    </a:t>
            </a:r>
            <a:r>
              <a:rPr lang="fr-FR" sz="2400" b="1" dirty="0" err="1"/>
              <a:t>Apivar</a:t>
            </a:r>
            <a:endParaRPr lang="fr-F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traitement hivernal flash      </a:t>
            </a:r>
            <a:r>
              <a:rPr lang="fr-FR" sz="2400" b="1" dirty="0"/>
              <a:t>acide oxalique           </a:t>
            </a:r>
            <a:r>
              <a:rPr lang="fr-FR" sz="2400" dirty="0"/>
              <a:t>arrêt de ponte optimal</a:t>
            </a:r>
          </a:p>
          <a:p>
            <a:endParaRPr lang="fr-FR" sz="2400" dirty="0"/>
          </a:p>
          <a:p>
            <a:r>
              <a:rPr lang="fr-FR" sz="2400" dirty="0"/>
              <a:t>risque traitement principal tardif</a:t>
            </a:r>
          </a:p>
          <a:p>
            <a:endParaRPr lang="fr-FR" sz="2400" dirty="0"/>
          </a:p>
          <a:p>
            <a:r>
              <a:rPr lang="fr-FR" sz="2400" dirty="0"/>
              <a:t>récolte tardive  traitement acide oxalique ?</a:t>
            </a:r>
          </a:p>
          <a:p>
            <a:endParaRPr lang="fr-FR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Contrôle régulier de l’infestation  comptage</a:t>
            </a:r>
          </a:p>
          <a:p>
            <a:endParaRPr lang="fr-FR" sz="2400" dirty="0">
              <a:sym typeface="Wingdings" panose="05000000000000000000" pitchFamily="2" charset="2"/>
            </a:endParaRPr>
          </a:p>
          <a:p>
            <a:r>
              <a:rPr lang="fr-FR" sz="2400" dirty="0">
                <a:sym typeface="Wingdings" panose="05000000000000000000" pitchFamily="2" charset="2"/>
              </a:rPr>
              <a:t>Lutte biotechnique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ym typeface="Wingdings" panose="05000000000000000000" pitchFamily="2" charset="2"/>
              </a:rPr>
              <a:t>retrait couvain de mâles          printemps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ym typeface="Wingdings" panose="05000000000000000000" pitchFamily="2" charset="2"/>
              </a:rPr>
              <a:t>encagement reine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ym typeface="Wingdings" panose="05000000000000000000" pitchFamily="2" charset="2"/>
              </a:rPr>
              <a:t>griffage du couvain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ym typeface="Wingdings" panose="05000000000000000000" pitchFamily="2" charset="2"/>
              </a:rPr>
              <a:t> création essaim</a:t>
            </a:r>
          </a:p>
          <a:p>
            <a:endParaRPr lang="fr-FR" sz="2400" dirty="0">
              <a:sym typeface="Wingdings" panose="05000000000000000000" pitchFamily="2" charset="2"/>
            </a:endParaRPr>
          </a:p>
          <a:p>
            <a:endParaRPr lang="fr-FR" sz="2400" dirty="0">
              <a:sym typeface="Wingdings" panose="05000000000000000000" pitchFamily="2" charset="2"/>
            </a:endParaRPr>
          </a:p>
          <a:p>
            <a:endParaRPr lang="fr-FR" sz="2400" dirty="0"/>
          </a:p>
          <a:p>
            <a:endParaRPr lang="fr-FR" dirty="0"/>
          </a:p>
          <a:p>
            <a:r>
              <a:rPr lang="fr-FR" dirty="0"/>
              <a:t>          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93C07102-952D-5776-0DC2-E2C74678E6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3" y="1221740"/>
            <a:ext cx="5494471" cy="3816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4FA1F6B0-91E8-A7D6-1E66-BD5299D92BBE}"/>
              </a:ext>
            </a:extLst>
          </p:cNvPr>
          <p:cNvSpPr txBox="1"/>
          <p:nvPr/>
        </p:nvSpPr>
        <p:spPr>
          <a:xfrm>
            <a:off x="335283" y="5047900"/>
            <a:ext cx="18491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Référence GDSA 83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2B510655-96D6-802B-A170-3DA3DA5A27DF}"/>
              </a:ext>
            </a:extLst>
          </p:cNvPr>
          <p:cNvSpPr txBox="1"/>
          <p:nvPr/>
        </p:nvSpPr>
        <p:spPr>
          <a:xfrm>
            <a:off x="9783648" y="59132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      fin d’été </a:t>
            </a:r>
          </a:p>
          <a:p>
            <a:r>
              <a:rPr lang="fr-FR" sz="2400" dirty="0"/>
              <a:t>acide oxalique</a:t>
            </a:r>
          </a:p>
        </p:txBody>
      </p:sp>
    </p:spTree>
    <p:extLst>
      <p:ext uri="{BB962C8B-B14F-4D97-AF65-F5344CB8AC3E}">
        <p14:creationId xmlns:p14="http://schemas.microsoft.com/office/powerpoint/2010/main" xmlns="" val="2207072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3EF49DE-918E-5EA2-317B-CEF719A436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6FF79580-BA9A-1080-CBFD-E0346F1B0BF1}"/>
              </a:ext>
            </a:extLst>
          </p:cNvPr>
          <p:cNvSpPr txBox="1"/>
          <p:nvPr/>
        </p:nvSpPr>
        <p:spPr>
          <a:xfrm>
            <a:off x="253459" y="224384"/>
            <a:ext cx="1168508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                    </a:t>
            </a:r>
            <a:r>
              <a:rPr lang="fr-FR" sz="3200" b="1" dirty="0"/>
              <a:t>comptage varroas phorétiques </a:t>
            </a:r>
          </a:p>
          <a:p>
            <a:r>
              <a:rPr lang="fr-FR" sz="3200" b="1" dirty="0"/>
              <a:t>              détermination du VP/100       utilisation de l’</a:t>
            </a:r>
            <a:r>
              <a:rPr lang="fr-FR" sz="3200" b="1" dirty="0" err="1"/>
              <a:t>Easycheck</a:t>
            </a:r>
            <a:endParaRPr lang="fr-FR" sz="3200" b="1" dirty="0"/>
          </a:p>
          <a:p>
            <a:endParaRPr lang="fr-FR" sz="3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Matériel : couvercle jaune, panier blanc, bol transparent</a:t>
            </a:r>
          </a:p>
          <a:p>
            <a:r>
              <a:rPr lang="fr-FR" sz="2400" dirty="0"/>
              <a:t>                       prélèvement de 200 ou 300 abeilles      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attention reine</a:t>
            </a:r>
            <a:endParaRPr lang="fr-FR" sz="2400" dirty="0"/>
          </a:p>
          <a:p>
            <a:r>
              <a:rPr lang="fr-FR" sz="2400" dirty="0"/>
              <a:t>                       frôler ou secouer cadre couvain ouvert/fermé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</a:t>
            </a:r>
            <a:endParaRPr lang="fr-F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décrocher les varroas : </a:t>
            </a:r>
          </a:p>
          <a:p>
            <a:r>
              <a:rPr lang="fr-FR" sz="2400" dirty="0"/>
              <a:t>                       - détergent ou éthanol       meilleure pour décrocher varroa     résultats différés   </a:t>
            </a:r>
          </a:p>
          <a:p>
            <a:r>
              <a:rPr lang="fr-FR" sz="2400" dirty="0"/>
              <a:t>                         </a:t>
            </a:r>
            <a:r>
              <a:rPr lang="fr-FR" sz="2400" b="1" dirty="0"/>
              <a:t>destructrice</a:t>
            </a:r>
          </a:p>
          <a:p>
            <a:r>
              <a:rPr lang="fr-FR" sz="2400" dirty="0"/>
              <a:t>                       - sucre glace       simple    peu coûteuse    sucre humide   70% varroas décrochés  </a:t>
            </a:r>
          </a:p>
          <a:p>
            <a:r>
              <a:rPr lang="fr-FR" sz="2400" dirty="0"/>
              <a:t>                                                    moins fiable en période de miellée</a:t>
            </a:r>
          </a:p>
          <a:p>
            <a:r>
              <a:rPr lang="fr-FR" sz="2400" dirty="0"/>
              <a:t>                       - CO2                   faible efficacité pour décrocher varroas      </a:t>
            </a:r>
          </a:p>
          <a:p>
            <a:r>
              <a:rPr lang="fr-FR" sz="2400" dirty="0"/>
              <a:t>                                                    moins fiable en période de miellée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/>
              <a:t>méthode invasive              </a:t>
            </a:r>
            <a:r>
              <a:rPr lang="fr-FR" sz="2400" dirty="0"/>
              <a:t>lui préférer le comptage chute naturelle selon les saisons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protocole vidéo </a:t>
            </a:r>
            <a:r>
              <a:rPr lang="fr-FR" sz="2400" dirty="0" err="1"/>
              <a:t>vétopharma</a:t>
            </a:r>
            <a:r>
              <a:rPr lang="fr-FR" sz="2400" dirty="0"/>
              <a:t>   </a:t>
            </a:r>
          </a:p>
          <a:p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/>
          </a:p>
          <a:p>
            <a:r>
              <a:rPr lang="fr-FR" sz="2400" dirty="0"/>
              <a:t>     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95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825F8544-056B-D6FD-A00F-4213D1DCA71E}"/>
              </a:ext>
            </a:extLst>
          </p:cNvPr>
          <p:cNvSpPr txBox="1"/>
          <p:nvPr/>
        </p:nvSpPr>
        <p:spPr>
          <a:xfrm>
            <a:off x="264160" y="598219"/>
            <a:ext cx="1166368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        </a:t>
            </a:r>
            <a:r>
              <a:rPr lang="fr-FR" sz="3200" b="1" dirty="0"/>
              <a:t>relevé chute naturelle sur lange graissé</a:t>
            </a:r>
          </a:p>
          <a:p>
            <a:endParaRPr lang="fr-FR" sz="2800" dirty="0"/>
          </a:p>
          <a:p>
            <a:endParaRPr lang="fr-F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mortalité, épouillage, chute à l’émergence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nombre de varroa / jour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28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dirty="0"/>
              <a:t>matériel : plateaux totalement grillagés, plaque rigide, corps gras, loupe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dirty="0"/>
              <a:t>bonne corrélation   nombre de varroas décomptés / population varroas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/>
              <a:t>     si         - comptage sur 1 semaine minimum de préférence 2  semaines (idéal sur 24jours)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/>
              <a:t>                    avec relevé tous les 3 jours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/>
              <a:t>                 - présence de couvain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/>
              <a:t>                 - la colonie n’est pas en phase d’effondrement dû à la </a:t>
            </a:r>
            <a:r>
              <a:rPr lang="fr-FR" sz="2400" dirty="0" err="1"/>
              <a:t>varroose</a:t>
            </a:r>
            <a:endParaRPr lang="fr-FR" sz="24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/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189622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</TotalTime>
  <Words>1375</Words>
  <Application>Microsoft Office PowerPoint</Application>
  <PresentationFormat>Personnalisé</PresentationFormat>
  <Paragraphs>252</Paragraphs>
  <Slides>17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Stratégie de lutte                                            contre Varroa Destructor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stratégie de lutte       contre Varroa Destructor</dc:title>
  <dc:creator>Rémy Asquier</dc:creator>
  <cp:lastModifiedBy>w7pro</cp:lastModifiedBy>
  <cp:revision>82</cp:revision>
  <dcterms:created xsi:type="dcterms:W3CDTF">2024-02-10T21:25:23Z</dcterms:created>
  <dcterms:modified xsi:type="dcterms:W3CDTF">2024-03-09T09:29:04Z</dcterms:modified>
</cp:coreProperties>
</file>